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03" r:id="rId2"/>
    <p:sldId id="399" r:id="rId3"/>
    <p:sldId id="388" r:id="rId4"/>
    <p:sldId id="400" r:id="rId5"/>
    <p:sldId id="401" r:id="rId6"/>
    <p:sldId id="418" r:id="rId7"/>
    <p:sldId id="419" r:id="rId8"/>
    <p:sldId id="420" r:id="rId9"/>
    <p:sldId id="402" r:id="rId10"/>
    <p:sldId id="403" r:id="rId11"/>
    <p:sldId id="404" r:id="rId12"/>
    <p:sldId id="405" r:id="rId13"/>
    <p:sldId id="386" r:id="rId14"/>
    <p:sldId id="410" r:id="rId15"/>
    <p:sldId id="409" r:id="rId16"/>
    <p:sldId id="411" r:id="rId17"/>
    <p:sldId id="412" r:id="rId18"/>
    <p:sldId id="413" r:id="rId19"/>
    <p:sldId id="414" r:id="rId20"/>
    <p:sldId id="406" r:id="rId21"/>
    <p:sldId id="390" r:id="rId22"/>
    <p:sldId id="389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421" r:id="rId31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84868" autoAdjust="0"/>
  </p:normalViewPr>
  <p:slideViewPr>
    <p:cSldViewPr snapToGrid="0" snapToObjects="1">
      <p:cViewPr varScale="1">
        <p:scale>
          <a:sx n="88" d="100"/>
          <a:sy n="88" d="100"/>
        </p:scale>
        <p:origin x="25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6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F8A10-50B3-E24D-9387-0FFEA4590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337875"/>
            <a:ext cx="2170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OF</a:t>
            </a:r>
            <a:r>
              <a:rPr lang="en-US" sz="105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INDUSTRIAL AND SYSTEMS ENGINEERING</a:t>
            </a:r>
            <a:endParaRPr lang="en-US" sz="105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8D5423-0793-6241-B41B-A1637F8A9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301D1-F83F-6A45-BB29-9F195E243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2D7744-A5D1-414A-B7D0-AC936E3ED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846515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8DABAB-37C6-864D-88D6-1602A881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7" y="2775087"/>
            <a:ext cx="8539041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F12B35-8C05-D542-9702-0E4FE03103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7354B-BA15-4842-A01E-7768FBFF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2CA652-48F8-2C4D-B167-36612BEF14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49223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900420" y="462863"/>
            <a:ext cx="5089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accent1"/>
                </a:solidFill>
                <a:latin typeface="Quadon Medium"/>
                <a:cs typeface="Quadon Medium"/>
              </a:rPr>
              <a:t>DEPARTMENT</a:t>
            </a:r>
            <a:r>
              <a:rPr lang="en-US" sz="800" b="0" i="0" baseline="0" dirty="0">
                <a:solidFill>
                  <a:schemeClr val="accent1"/>
                </a:solidFill>
                <a:latin typeface="Quadon Medium"/>
                <a:cs typeface="Quadon Medium"/>
              </a:rPr>
              <a:t> OF INDUSTRIAL AND SYSTEMS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001AB-B90C-F644-84C9-4A6D64C1E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tiff"/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5" Type="http://schemas.openxmlformats.org/officeDocument/2006/relationships/image" Target="../media/image32.tiff"/><Relationship Id="rId10" Type="http://schemas.openxmlformats.org/officeDocument/2006/relationships/image" Target="../media/image27.tiff"/><Relationship Id="rId4" Type="http://schemas.openxmlformats.org/officeDocument/2006/relationships/image" Target="../media/image21.jpe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aovJqfcY0kE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2fmRejSRkss" TargetMode="External"/><Relationship Id="rId3" Type="http://schemas.openxmlformats.org/officeDocument/2006/relationships/hyperlink" Target="https://www.youtube.com/watch?v=-e1_QhJ1EhQ" TargetMode="External"/><Relationship Id="rId7" Type="http://schemas.openxmlformats.org/officeDocument/2006/relationships/hyperlink" Target="https://www.youtube.com/watch?v=-t0FongNnfk" TargetMode="External"/><Relationship Id="rId2" Type="http://schemas.openxmlformats.org/officeDocument/2006/relationships/hyperlink" Target="https://www.youtube.com/watch?v=XPOpnJSldU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qahujJ-8vdk" TargetMode="External"/><Relationship Id="rId5" Type="http://schemas.openxmlformats.org/officeDocument/2006/relationships/hyperlink" Target="https://www.youtube.com/watch?v=IMPbKVb8y8s" TargetMode="External"/><Relationship Id="rId4" Type="http://schemas.openxmlformats.org/officeDocument/2006/relationships/hyperlink" Target="https://www.youtube.com/watch?v=Ox05Bks2Q3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 to Robot Safety: What You Need to Know About Robotics &amp; Safety Standards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053850" y="4145466"/>
            <a:ext cx="2902957" cy="7747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Boyi Hu, Ph.D.</a:t>
            </a:r>
          </a:p>
          <a:p>
            <a:pPr>
              <a:spcBef>
                <a:spcPts val="0"/>
              </a:spcBef>
            </a:pPr>
            <a:r>
              <a:rPr lang="en-US" dirty="0"/>
              <a:t>Assistant Professor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51391-83B3-6444-8F8A-BC12555B6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2FD83C2-3A49-E24B-97B3-AD75563E3AD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an industrial robot?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Workplace where the public is restricted from access or not reasonably expected to be present for the interested tasks and robot applications</a:t>
            </a:r>
          </a:p>
          <a:p>
            <a:pPr lvl="1"/>
            <a:r>
              <a:rPr lang="en-US" dirty="0"/>
              <a:t>Includes manufacturing, laboratory automation/ production, pharmaceutical automation/ production, palletizing, warehousing, logistic and more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49F27-9F56-4649-9651-80D6E1AD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79C5BFE-C5A2-914C-88E8-4B0D8FD799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3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Industrial Robots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A27C1-E095-824C-8331-6C6E2EAF2864}"/>
              </a:ext>
            </a:extLst>
          </p:cNvPr>
          <p:cNvGrpSpPr/>
          <p:nvPr/>
        </p:nvGrpSpPr>
        <p:grpSpPr>
          <a:xfrm>
            <a:off x="163934" y="1930363"/>
            <a:ext cx="8816132" cy="2405508"/>
            <a:chOff x="327868" y="3260687"/>
            <a:chExt cx="8816132" cy="2405508"/>
          </a:xfrm>
        </p:grpSpPr>
        <p:pic>
          <p:nvPicPr>
            <p:cNvPr id="7" name="Picture 6" descr="A picture containing indoor, table, cup, sink&#10;&#10;Description automatically generated">
              <a:extLst>
                <a:ext uri="{FF2B5EF4-FFF2-40B4-BE49-F238E27FC236}">
                  <a16:creationId xmlns:a16="http://schemas.microsoft.com/office/drawing/2014/main" id="{A9015F6F-E23E-3A4A-888D-0E1BF5B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868" y="3380195"/>
              <a:ext cx="3509211" cy="2286000"/>
            </a:xfrm>
            <a:prstGeom prst="rect">
              <a:avLst/>
            </a:prstGeom>
          </p:spPr>
        </p:pic>
        <p:pic>
          <p:nvPicPr>
            <p:cNvPr id="9" name="Picture 8" descr="A picture containing indoor, sitting, small, table&#10;&#10;Description automatically generated">
              <a:extLst>
                <a:ext uri="{FF2B5EF4-FFF2-40B4-BE49-F238E27FC236}">
                  <a16:creationId xmlns:a16="http://schemas.microsoft.com/office/drawing/2014/main" id="{D56AEC7A-287C-3B4A-A2A7-436DE121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281" y="3260687"/>
              <a:ext cx="3424719" cy="2286000"/>
            </a:xfrm>
            <a:prstGeom prst="rect">
              <a:avLst/>
            </a:prstGeom>
          </p:spPr>
        </p:pic>
        <p:pic>
          <p:nvPicPr>
            <p:cNvPr id="11" name="Picture 10" descr="A picture containing tool&#10;&#10;Description automatically generated">
              <a:extLst>
                <a:ext uri="{FF2B5EF4-FFF2-40B4-BE49-F238E27FC236}">
                  <a16:creationId xmlns:a16="http://schemas.microsoft.com/office/drawing/2014/main" id="{168082E0-B306-7A4F-899F-13A758296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5446" y="3260687"/>
              <a:ext cx="2286000" cy="2286000"/>
            </a:xfrm>
            <a:prstGeom prst="rect">
              <a:avLst/>
            </a:prstGeom>
          </p:spPr>
        </p:pic>
      </p:grp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5F7398-F3A6-6740-8A47-D7F4DFD2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451" y="4751795"/>
            <a:ext cx="2850896" cy="1828800"/>
          </a:xfrm>
          <a:prstGeom prst="rect">
            <a:avLst/>
          </a:prstGeom>
        </p:spPr>
      </p:pic>
      <p:pic>
        <p:nvPicPr>
          <p:cNvPr id="17" name="Picture 16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5482B0AB-348E-3D4A-854A-F8327584B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361" y="4337267"/>
            <a:ext cx="1312905" cy="2286000"/>
          </a:xfrm>
          <a:prstGeom prst="rect">
            <a:avLst/>
          </a:prstGeom>
        </p:spPr>
      </p:pic>
      <p:pic>
        <p:nvPicPr>
          <p:cNvPr id="19" name="Picture 18" descr="A picture containing person, indoor, table, computer&#10;&#10;Description automatically generated">
            <a:extLst>
              <a:ext uri="{FF2B5EF4-FFF2-40B4-BE49-F238E27FC236}">
                <a16:creationId xmlns:a16="http://schemas.microsoft.com/office/drawing/2014/main" id="{899C5B2E-C813-6A4A-9876-AAE6CC15F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280" y="4751795"/>
            <a:ext cx="1569786" cy="182880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8516EA-2226-CD46-B671-0B1F95CC6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3" t="10549" r="6529" b="13818"/>
          <a:stretch/>
        </p:blipFill>
        <p:spPr>
          <a:xfrm>
            <a:off x="0" y="4751795"/>
            <a:ext cx="2664238" cy="182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81E02-7534-524D-AB4C-C666E85C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98B7AD0-8553-C843-B458-295739C8F4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Are there other robots?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5D4C6F-9090-0B4C-B265-3A8C15A1A6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9" y="2307816"/>
            <a:ext cx="3275140" cy="4407616"/>
          </a:xfrm>
        </p:spPr>
        <p:txBody>
          <a:bodyPr/>
          <a:lstStyle/>
          <a:p>
            <a:r>
              <a:rPr lang="en-US" dirty="0"/>
              <a:t>Mobile robots – in industrial environments… wheels, tracks, legs…</a:t>
            </a:r>
          </a:p>
          <a:p>
            <a:r>
              <a:rPr lang="en-US" dirty="0"/>
              <a:t>Service robots – homes, public …</a:t>
            </a:r>
          </a:p>
          <a:p>
            <a:r>
              <a:rPr lang="en-US" dirty="0"/>
              <a:t>Medical robots, surgery, rehab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311FC6-88BE-254B-9C1D-A8BB47295A25}"/>
              </a:ext>
            </a:extLst>
          </p:cNvPr>
          <p:cNvGrpSpPr/>
          <p:nvPr/>
        </p:nvGrpSpPr>
        <p:grpSpPr>
          <a:xfrm>
            <a:off x="3362275" y="1632251"/>
            <a:ext cx="5067339" cy="2286000"/>
            <a:chOff x="3321332" y="1850615"/>
            <a:chExt cx="5067339" cy="2286000"/>
          </a:xfrm>
        </p:grpSpPr>
        <p:pic>
          <p:nvPicPr>
            <p:cNvPr id="8" name="Picture 7" descr="A picture containing small, sitting, table, car&#10;&#10;Description automatically generated">
              <a:extLst>
                <a:ext uri="{FF2B5EF4-FFF2-40B4-BE49-F238E27FC236}">
                  <a16:creationId xmlns:a16="http://schemas.microsoft.com/office/drawing/2014/main" id="{22A5A0E4-A408-8645-991E-6563536AD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73"/>
            <a:stretch/>
          </p:blipFill>
          <p:spPr>
            <a:xfrm>
              <a:off x="3357968" y="2307815"/>
              <a:ext cx="1163444" cy="914400"/>
            </a:xfrm>
            <a:prstGeom prst="rect">
              <a:avLst/>
            </a:prstGeom>
          </p:spPr>
        </p:pic>
        <p:pic>
          <p:nvPicPr>
            <p:cNvPr id="9" name="Picture 8" descr="A picture containing sitting, indoor, table, computer&#10;&#10;Description automatically generated">
              <a:extLst>
                <a:ext uri="{FF2B5EF4-FFF2-40B4-BE49-F238E27FC236}">
                  <a16:creationId xmlns:a16="http://schemas.microsoft.com/office/drawing/2014/main" id="{9CD4CA83-87BA-F84F-9612-D8BCC355C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5" r="4599"/>
            <a:stretch/>
          </p:blipFill>
          <p:spPr>
            <a:xfrm>
              <a:off x="4646178" y="2307815"/>
              <a:ext cx="930252" cy="914400"/>
            </a:xfrm>
            <a:prstGeom prst="rect">
              <a:avLst/>
            </a:prstGeom>
          </p:spPr>
        </p:pic>
        <p:pic>
          <p:nvPicPr>
            <p:cNvPr id="10" name="Picture 9" descr="A picture containing indoor, luggage, small, sitting&#10;&#10;Description automatically generated">
              <a:extLst>
                <a:ext uri="{FF2B5EF4-FFF2-40B4-BE49-F238E27FC236}">
                  <a16:creationId xmlns:a16="http://schemas.microsoft.com/office/drawing/2014/main" id="{C7B4AB00-DC3B-7448-B7C8-DD743F264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02" t="19699" r="6339"/>
            <a:stretch/>
          </p:blipFill>
          <p:spPr>
            <a:xfrm>
              <a:off x="5701196" y="2307815"/>
              <a:ext cx="1236717" cy="914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1B8307-F9D4-194B-93AE-E2852AE3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2679" y="1850615"/>
              <a:ext cx="1204332" cy="1371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912BA8-2EF2-6B42-8747-954FB300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57" t="14286" r="31460"/>
            <a:stretch/>
          </p:blipFill>
          <p:spPr>
            <a:xfrm>
              <a:off x="3321332" y="3222215"/>
              <a:ext cx="1163444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2791B4-A6EF-E049-A586-8D9F674F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2590" y="3222215"/>
              <a:ext cx="13716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824D4-7038-0646-B761-20D692E9A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151" t="39958" r="22327" b="6311"/>
            <a:stretch/>
          </p:blipFill>
          <p:spPr>
            <a:xfrm>
              <a:off x="6132004" y="3222215"/>
              <a:ext cx="1105469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5646E0-3099-2B4B-8533-74DA76788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126" t="2903" r="19253"/>
            <a:stretch/>
          </p:blipFill>
          <p:spPr>
            <a:xfrm>
              <a:off x="7362239" y="3178586"/>
              <a:ext cx="1026432" cy="9144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2FA59-A456-D848-B630-3C4EACF42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762" r="18041"/>
          <a:stretch/>
        </p:blipFill>
        <p:spPr>
          <a:xfrm>
            <a:off x="3070066" y="4272788"/>
            <a:ext cx="910567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86021E-D517-7B49-B2DE-CB6C9062EE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6118" y="3916907"/>
            <a:ext cx="3906456" cy="1371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CC3124-3C7C-0C4C-AF0A-21291E5CA556}"/>
              </a:ext>
            </a:extLst>
          </p:cNvPr>
          <p:cNvGrpSpPr/>
          <p:nvPr/>
        </p:nvGrpSpPr>
        <p:grpSpPr>
          <a:xfrm>
            <a:off x="3095307" y="5425398"/>
            <a:ext cx="5334307" cy="932362"/>
            <a:chOff x="2993409" y="5467851"/>
            <a:chExt cx="5334307" cy="9323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639338-A99A-D14F-B6E3-4CBDDFCE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93409" y="5467851"/>
              <a:ext cx="1219200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1133A1-17EC-A441-849A-B44711F79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39000" y="5485813"/>
              <a:ext cx="141610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C8D98E-F0CE-B148-A582-DBB88191C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5379"/>
            <a:stretch/>
          </p:blipFill>
          <p:spPr>
            <a:xfrm>
              <a:off x="5881497" y="5467851"/>
              <a:ext cx="1213037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0C8700-EA91-F943-8A73-1F50E4C6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20925" y="5483712"/>
              <a:ext cx="1106791" cy="914400"/>
            </a:xfrm>
            <a:prstGeom prst="rect">
              <a:avLst/>
            </a:prstGeom>
          </p:spPr>
        </p:pic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01751CC-6747-5149-9E78-0E211E3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86F4CB8-7575-E941-9587-DFD44BA8BA0F}" type="slidenum">
              <a:rPr lang="en-US" smtClean="0"/>
              <a:t>12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BEF57-0D9E-7E44-AA57-C718E66A1700}"/>
              </a:ext>
            </a:extLst>
          </p:cNvPr>
          <p:cNvSpPr/>
          <p:nvPr/>
        </p:nvSpPr>
        <p:spPr>
          <a:xfrm>
            <a:off x="3028950" y="5288507"/>
            <a:ext cx="5657850" cy="11980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08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Terminology for INDUSTRIAL robotics…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Robot: Robot manipulator &amp; robot control </a:t>
            </a:r>
          </a:p>
          <a:p>
            <a:r>
              <a:rPr lang="en-US" dirty="0"/>
              <a:t>Robot System: Robot, end-effector</a:t>
            </a:r>
          </a:p>
          <a:p>
            <a:r>
              <a:rPr lang="en-US" dirty="0"/>
              <a:t>Robot Application: Robot system, workpiece + …</a:t>
            </a:r>
          </a:p>
        </p:txBody>
      </p:sp>
      <p:pic>
        <p:nvPicPr>
          <p:cNvPr id="6" name="Picture 5" descr="A picture containing indoor, table, cup, sink&#10;&#10;Description automatically generated">
            <a:extLst>
              <a:ext uri="{FF2B5EF4-FFF2-40B4-BE49-F238E27FC236}">
                <a16:creationId xmlns:a16="http://schemas.microsoft.com/office/drawing/2014/main" id="{11724003-1E59-4F4C-89C4-5D763372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77482" b="11369"/>
          <a:stretch/>
        </p:blipFill>
        <p:spPr>
          <a:xfrm>
            <a:off x="455612" y="4251473"/>
            <a:ext cx="2001838" cy="223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4B5B-89C7-5C49-BA0E-19EC87248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5" t="7625" r="20958" b="5000"/>
          <a:stretch/>
        </p:blipFill>
        <p:spPr>
          <a:xfrm>
            <a:off x="3350204" y="4371974"/>
            <a:ext cx="1721859" cy="1714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B6852-CB79-5C41-BED5-44AECF36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739" y="4323169"/>
            <a:ext cx="1571625" cy="1571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1FAC4-EA2B-E043-B5E2-04A2AC0740D0}"/>
              </a:ext>
            </a:extLst>
          </p:cNvPr>
          <p:cNvSpPr txBox="1"/>
          <p:nvPr/>
        </p:nvSpPr>
        <p:spPr>
          <a:xfrm>
            <a:off x="175167" y="6417384"/>
            <a:ext cx="282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Robot (control not shown)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17C8-52F4-0B4E-B36E-6B9E96AC4EE1}"/>
              </a:ext>
            </a:extLst>
          </p:cNvPr>
          <p:cNvSpPr txBox="1"/>
          <p:nvPr/>
        </p:nvSpPr>
        <p:spPr>
          <a:xfrm>
            <a:off x="3351497" y="6031621"/>
            <a:ext cx="150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End-effector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2FE07-4B75-1F46-AEC6-B859D8476262}"/>
              </a:ext>
            </a:extLst>
          </p:cNvPr>
          <p:cNvSpPr txBox="1"/>
          <p:nvPr/>
        </p:nvSpPr>
        <p:spPr>
          <a:xfrm>
            <a:off x="5075051" y="5967456"/>
            <a:ext cx="406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being done is the application!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CDD0C-F90D-8041-AFE2-CE9F5FCC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D454153-B29A-5341-8AE9-430879359C3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7916020" cy="1116012"/>
          </a:xfrm>
        </p:spPr>
        <p:txBody>
          <a:bodyPr/>
          <a:lstStyle/>
          <a:p>
            <a:r>
              <a:rPr lang="en-US" sz="3200" dirty="0"/>
              <a:t>Who is addressed by robot safety standards?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54588D4-5FE0-DB4F-B5F2-340375C42F1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131988018"/>
              </p:ext>
            </p:extLst>
          </p:nvPr>
        </p:nvGraphicFramePr>
        <p:xfrm>
          <a:off x="328613" y="2308225"/>
          <a:ext cx="84645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910">
                  <a:extLst>
                    <a:ext uri="{9D8B030D-6E8A-4147-A177-3AD203B41FA5}">
                      <a16:colId xmlns:a16="http://schemas.microsoft.com/office/drawing/2014/main" val="1224503047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3397425021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41767000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4146293420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2802789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ANSI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OSHA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5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Integrator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2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263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CC3F9-249A-014E-8D69-2E0AB260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3E2521F-5CDD-F342-ACAF-D4B5A1535A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3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7858870" cy="1116012"/>
          </a:xfrm>
        </p:spPr>
        <p:txBody>
          <a:bodyPr/>
          <a:lstStyle/>
          <a:p>
            <a:r>
              <a:rPr lang="en-US" sz="3200" dirty="0"/>
              <a:t>ISO/TS 15066:2016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2AD5CA-278E-D34E-88C1-49818ED275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ISO Technical Specification (TS) 15066:2016 – Collaborative Robots</a:t>
            </a:r>
          </a:p>
          <a:p>
            <a:r>
              <a:rPr lang="en-US" dirty="0"/>
              <a:t>Provides safety requirements for collaborative industrial robot applications</a:t>
            </a:r>
          </a:p>
          <a:p>
            <a:r>
              <a:rPr lang="en-US" dirty="0"/>
              <a:t>Supplemental to ISO 10218-1 &amp; -2</a:t>
            </a:r>
          </a:p>
          <a:p>
            <a:pPr lvl="1"/>
            <a:r>
              <a:rPr lang="en-US" dirty="0"/>
              <a:t>Assumes the robot system complies with Part 1 and Part 2 of ISO 10218</a:t>
            </a:r>
          </a:p>
          <a:p>
            <a:r>
              <a:rPr lang="en-US" dirty="0"/>
              <a:t>Adopted nationally as RIA TR R15.606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16D6C-19F9-C043-B292-9490211F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EF650A5-3683-BA46-8143-D9A8EECABC1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8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7916020" cy="1116012"/>
          </a:xfrm>
        </p:spPr>
        <p:txBody>
          <a:bodyPr/>
          <a:lstStyle/>
          <a:p>
            <a:r>
              <a:rPr lang="en-US" sz="3200" dirty="0"/>
              <a:t>Supplemental Safety Documents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54588D4-5FE0-DB4F-B5F2-340375C42F1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55311693"/>
              </p:ext>
            </p:extLst>
          </p:nvPr>
        </p:nvGraphicFramePr>
        <p:xfrm>
          <a:off x="900111" y="2307817"/>
          <a:ext cx="7129464" cy="242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488">
                  <a:extLst>
                    <a:ext uri="{9D8B030D-6E8A-4147-A177-3AD203B41FA5}">
                      <a16:colId xmlns:a16="http://schemas.microsoft.com/office/drawing/2014/main" val="1224503047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3397425021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41767000"/>
                    </a:ext>
                  </a:extLst>
                </a:gridCol>
              </a:tblGrid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ANSI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54988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Collaborative…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ISO/TS 15066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052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End-effectors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ISO/TR 20218-1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 become a  RIA 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28265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Manual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ISO/TR 20218-2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 become a RIA 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263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2C999-2478-D747-AD96-6147C440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632ECF6-D2CC-134E-949E-C2BFBB6BE20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8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7916020" cy="1116012"/>
          </a:xfrm>
        </p:spPr>
        <p:txBody>
          <a:bodyPr/>
          <a:lstStyle/>
          <a:p>
            <a:r>
              <a:rPr lang="en-US" sz="3200" dirty="0"/>
              <a:t>Supplemental Safety Documents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54588D4-5FE0-DB4F-B5F2-340375C42F1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28244393"/>
              </p:ext>
            </p:extLst>
          </p:nvPr>
        </p:nvGraphicFramePr>
        <p:xfrm>
          <a:off x="327868" y="2307817"/>
          <a:ext cx="8330357" cy="370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317">
                  <a:extLst>
                    <a:ext uri="{9D8B030D-6E8A-4147-A177-3AD203B41FA5}">
                      <a16:colId xmlns:a16="http://schemas.microsoft.com/office/drawing/2014/main" val="1224503047"/>
                    </a:ext>
                  </a:extLst>
                </a:gridCol>
                <a:gridCol w="3938340">
                  <a:extLst>
                    <a:ext uri="{9D8B030D-6E8A-4147-A177-3AD203B41FA5}">
                      <a16:colId xmlns:a16="http://schemas.microsoft.com/office/drawing/2014/main" val="339742502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1767000"/>
                    </a:ext>
                  </a:extLst>
                </a:gridCol>
              </a:tblGrid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ANSI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54988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Risk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 12100, ISO 14121-2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052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Safeguarding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ISO 13854, ISO 13856, ISO 13857, ISO 14119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28265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Applicability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Not addressed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2635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User guidance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Not addressed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R15.706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81930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Pressure of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 next version of ISO 10218-2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RIA TR R15.806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2325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31D6C-36DD-0B43-94DD-724FF9BD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BD85667-E856-8049-9DFB-D2BEDB0C584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8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54588D4-5FE0-DB4F-B5F2-340375C42F1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778791183"/>
              </p:ext>
            </p:extLst>
          </p:nvPr>
        </p:nvGraphicFramePr>
        <p:xfrm>
          <a:off x="399677" y="1138417"/>
          <a:ext cx="8344645" cy="5221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195">
                  <a:extLst>
                    <a:ext uri="{9D8B030D-6E8A-4147-A177-3AD203B41FA5}">
                      <a16:colId xmlns:a16="http://schemas.microsoft.com/office/drawing/2014/main" val="1224503047"/>
                    </a:ext>
                  </a:extLst>
                </a:gridCol>
                <a:gridCol w="5886450">
                  <a:extLst>
                    <a:ext uri="{9D8B030D-6E8A-4147-A177-3AD203B41FA5}">
                      <a16:colId xmlns:a16="http://schemas.microsoft.com/office/drawing/2014/main" val="3397425021"/>
                    </a:ext>
                  </a:extLst>
                </a:gridCol>
              </a:tblGrid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54988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Robot manipulator &amp; robot control (NO end effector, NO workpiece). Robot CAD files do NOT include tooling or parts. Can be fixed in place or 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052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Robot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Robot, end effector and any task equipment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28265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Robot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Robot System and safeguarding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2635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Reduced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Used in manual (reduced speed) mode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81930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Protective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Purpose: protection of people (Different from Estop)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23250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Manual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b="0" dirty="0"/>
                        <a:t>Reduced speed T1: 250mm/sec or less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b="0" dirty="0"/>
                        <a:t>High speed T2: greater than 250mm/sec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55037"/>
                  </a:ext>
                </a:extLst>
              </a:tr>
              <a:tr h="605337">
                <a:tc>
                  <a:txBody>
                    <a:bodyPr/>
                    <a:lstStyle/>
                    <a:p>
                      <a:r>
                        <a:rPr lang="en-US" b="0" dirty="0"/>
                        <a:t>Operator(s)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b="0" dirty="0"/>
                        <a:t>All personnel, not simply production operators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b="0" dirty="0"/>
                        <a:t>Maintenance, troubleshooting, setup, 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18468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E3BCAB-D646-4A47-9A4B-4535DE44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5726176-3D3A-BD45-99A2-1F7EFF1A7BF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7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7858870" cy="1116012"/>
          </a:xfrm>
        </p:spPr>
        <p:txBody>
          <a:bodyPr/>
          <a:lstStyle/>
          <a:p>
            <a:r>
              <a:rPr lang="en-US" sz="3200" dirty="0"/>
              <a:t>Standard ‘Special’ words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2AD5CA-278E-D34E-88C1-49818ED275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Shall – Normative or mandatory requirement </a:t>
            </a:r>
          </a:p>
          <a:p>
            <a:r>
              <a:rPr lang="en-US" dirty="0"/>
              <a:t>Should – Recommendation or good practice</a:t>
            </a:r>
          </a:p>
          <a:p>
            <a:r>
              <a:rPr lang="en-US" dirty="0"/>
              <a:t>May – Permissive or allowed</a:t>
            </a:r>
          </a:p>
          <a:p>
            <a:r>
              <a:rPr lang="en-US" dirty="0"/>
              <a:t>Can – Possible or capable – statement of fact</a:t>
            </a:r>
          </a:p>
          <a:p>
            <a:r>
              <a:rPr lang="en-US" dirty="0"/>
              <a:t>Notes: they are informative and provide added information or explain concepts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9B5B7-9137-8D41-A7CE-2F0717E6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DDE591-C97B-C841-A68C-391100DDD1C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7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Remember this, or this or this…</a:t>
            </a:r>
          </a:p>
        </p:txBody>
      </p:sp>
      <p:pic>
        <p:nvPicPr>
          <p:cNvPr id="8" name="Picture 7" descr="A picture containing orange, table, sitting, small&#10;&#10;Description automatically generated">
            <a:extLst>
              <a:ext uri="{FF2B5EF4-FFF2-40B4-BE49-F238E27FC236}">
                <a16:creationId xmlns:a16="http://schemas.microsoft.com/office/drawing/2014/main" id="{CC24272C-AE41-1B4B-ADFA-A0350AD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07" y="2051309"/>
            <a:ext cx="2286000" cy="2286000"/>
          </a:xfrm>
          <a:prstGeom prst="rect">
            <a:avLst/>
          </a:prstGeom>
        </p:spPr>
      </p:pic>
      <p:pic>
        <p:nvPicPr>
          <p:cNvPr id="10" name="Picture 9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0E32B26D-3DEB-954C-B455-F76397F7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98" y="4387334"/>
            <a:ext cx="2286000" cy="2286000"/>
          </a:xfrm>
          <a:prstGeom prst="rect">
            <a:avLst/>
          </a:prstGeom>
        </p:spPr>
      </p:pic>
      <p:pic>
        <p:nvPicPr>
          <p:cNvPr id="12" name="Picture 11" descr="A person holding a guitar&#10;&#10;Description automatically generated">
            <a:extLst>
              <a:ext uri="{FF2B5EF4-FFF2-40B4-BE49-F238E27FC236}">
                <a16:creationId xmlns:a16="http://schemas.microsoft.com/office/drawing/2014/main" id="{28EC733D-9F56-0F46-ABC4-8AB5DED36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30" y="4423939"/>
            <a:ext cx="3407159" cy="2286000"/>
          </a:xfrm>
          <a:prstGeom prst="rect">
            <a:avLst/>
          </a:prstGeom>
        </p:spPr>
      </p:pic>
      <p:pic>
        <p:nvPicPr>
          <p:cNvPr id="14" name="Picture 13" descr="A picture containing outdoor, motorcycle, bicycle, engine&#10;&#10;Description automatically generated">
            <a:extLst>
              <a:ext uri="{FF2B5EF4-FFF2-40B4-BE49-F238E27FC236}">
                <a16:creationId xmlns:a16="http://schemas.microsoft.com/office/drawing/2014/main" id="{6CD5C3A3-83D6-0C42-943A-664307AE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5" y="2051309"/>
            <a:ext cx="5442857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60726-068C-CF40-A778-8FA5A718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CE04A1B-5F52-BF47-BEB4-BDBEDB6AF2D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2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Industrial Mobile Robot (IMR) – R15.08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3.13.1 (R15.08 Part 1, Clause 3) IMR, Type A:</a:t>
            </a:r>
          </a:p>
          <a:p>
            <a:pPr lvl="1"/>
            <a:r>
              <a:rPr lang="en-US" dirty="0"/>
              <a:t>Industrial autonomous mobile robot with no attachments; one type of mobile platform</a:t>
            </a:r>
          </a:p>
          <a:p>
            <a:r>
              <a:rPr lang="en-US" dirty="0"/>
              <a:t>3.13.2 IMR, Type B:</a:t>
            </a:r>
          </a:p>
          <a:p>
            <a:pPr lvl="1"/>
            <a:r>
              <a:rPr lang="en-US" dirty="0"/>
              <a:t>AMR with attachments that may be passive or active, but are not manipulators</a:t>
            </a:r>
          </a:p>
          <a:p>
            <a:r>
              <a:rPr lang="en-US" dirty="0"/>
              <a:t>3.13.3 IMR, Type C:</a:t>
            </a:r>
          </a:p>
          <a:p>
            <a:pPr lvl="1"/>
            <a:r>
              <a:rPr lang="en-US" dirty="0"/>
              <a:t>Mobile platform with manipulator attachment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1107" y="6488668"/>
            <a:ext cx="44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D2F86-9561-1444-8224-E6A178B6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BB2A587-18DD-654A-B44D-2CD6FABDAF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1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607517-A261-3147-9768-BE62DF2A07F8}"/>
              </a:ext>
            </a:extLst>
          </p:cNvPr>
          <p:cNvSpPr/>
          <p:nvPr/>
        </p:nvSpPr>
        <p:spPr>
          <a:xfrm>
            <a:off x="3029803" y="-382137"/>
            <a:ext cx="1473958" cy="3957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64D92A7B-84CA-E840-8C33-110A2DE4684F}"/>
              </a:ext>
            </a:extLst>
          </p:cNvPr>
          <p:cNvSpPr/>
          <p:nvPr/>
        </p:nvSpPr>
        <p:spPr>
          <a:xfrm>
            <a:off x="3104866" y="327547"/>
            <a:ext cx="1323833" cy="955343"/>
          </a:xfrm>
          <a:prstGeom prst="diamon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D48156-BF7E-7B4D-9D6E-9ECE9E635F5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766782" y="13648"/>
            <a:ext cx="1" cy="3138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iamond 12">
            <a:extLst>
              <a:ext uri="{FF2B5EF4-FFF2-40B4-BE49-F238E27FC236}">
                <a16:creationId xmlns:a16="http://schemas.microsoft.com/office/drawing/2014/main" id="{527EF6AF-DE34-EE4C-B35C-26F768654F9B}"/>
              </a:ext>
            </a:extLst>
          </p:cNvPr>
          <p:cNvSpPr/>
          <p:nvPr/>
        </p:nvSpPr>
        <p:spPr>
          <a:xfrm>
            <a:off x="3104866" y="1555844"/>
            <a:ext cx="1323833" cy="955343"/>
          </a:xfrm>
          <a:prstGeom prst="diamon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8AAF065A-5BCB-9144-ACF9-25B6CF6DE5F9}"/>
              </a:ext>
            </a:extLst>
          </p:cNvPr>
          <p:cNvSpPr/>
          <p:nvPr/>
        </p:nvSpPr>
        <p:spPr>
          <a:xfrm>
            <a:off x="3104866" y="2784141"/>
            <a:ext cx="1323833" cy="955343"/>
          </a:xfrm>
          <a:prstGeom prst="diamon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691F3A-DAFD-8B44-90A8-F80AE984E164}"/>
              </a:ext>
            </a:extLst>
          </p:cNvPr>
          <p:cNvCxnSpPr/>
          <p:nvPr/>
        </p:nvCxnSpPr>
        <p:spPr>
          <a:xfrm>
            <a:off x="3766782" y="1282890"/>
            <a:ext cx="1" cy="313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916FF1-58B1-F84F-B33A-0AB6BDDAA74D}"/>
              </a:ext>
            </a:extLst>
          </p:cNvPr>
          <p:cNvCxnSpPr/>
          <p:nvPr/>
        </p:nvCxnSpPr>
        <p:spPr>
          <a:xfrm>
            <a:off x="3766781" y="2490715"/>
            <a:ext cx="1" cy="313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3D102F-CFD7-9B40-BF07-6C54D0BB04D9}"/>
              </a:ext>
            </a:extLst>
          </p:cNvPr>
          <p:cNvSpPr txBox="1"/>
          <p:nvPr/>
        </p:nvSpPr>
        <p:spPr>
          <a:xfrm>
            <a:off x="3272050" y="-368910"/>
            <a:ext cx="98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D995F9-7796-9049-9CE4-6EFBC547F821}"/>
              </a:ext>
            </a:extLst>
          </p:cNvPr>
          <p:cNvSpPr txBox="1"/>
          <p:nvPr/>
        </p:nvSpPr>
        <p:spPr>
          <a:xfrm>
            <a:off x="3388059" y="584691"/>
            <a:ext cx="99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Industrial Application?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BA70E-B016-3E47-9E93-05706572BCE8}"/>
              </a:ext>
            </a:extLst>
          </p:cNvPr>
          <p:cNvSpPr txBox="1"/>
          <p:nvPr/>
        </p:nvSpPr>
        <p:spPr>
          <a:xfrm>
            <a:off x="3418773" y="1831297"/>
            <a:ext cx="75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Mobile Platform?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0895B-B48C-8A4F-899A-87F1796128C9}"/>
              </a:ext>
            </a:extLst>
          </p:cNvPr>
          <p:cNvSpPr txBox="1"/>
          <p:nvPr/>
        </p:nvSpPr>
        <p:spPr>
          <a:xfrm>
            <a:off x="3388059" y="3148938"/>
            <a:ext cx="99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Navigation?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90538D-56A8-4547-92E8-EFC2D6ED5F0E}"/>
              </a:ext>
            </a:extLst>
          </p:cNvPr>
          <p:cNvGrpSpPr/>
          <p:nvPr/>
        </p:nvGrpSpPr>
        <p:grpSpPr>
          <a:xfrm>
            <a:off x="6942161" y="2013043"/>
            <a:ext cx="1323833" cy="955343"/>
            <a:chOff x="5556913" y="3643949"/>
            <a:chExt cx="1323833" cy="955343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94E68792-D240-A64B-BF9C-DCBCAE74295D}"/>
                </a:ext>
              </a:extLst>
            </p:cNvPr>
            <p:cNvSpPr/>
            <p:nvPr/>
          </p:nvSpPr>
          <p:spPr>
            <a:xfrm>
              <a:off x="5556913" y="3643949"/>
              <a:ext cx="1323833" cy="955343"/>
            </a:xfrm>
            <a:prstGeom prst="diamond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DED1F-6C88-6B49-B0D4-2C2421F5DCC1}"/>
                </a:ext>
              </a:extLst>
            </p:cNvPr>
            <p:cNvSpPr txBox="1"/>
            <p:nvPr/>
          </p:nvSpPr>
          <p:spPr>
            <a:xfrm>
              <a:off x="5769590" y="3921565"/>
              <a:ext cx="8984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Manipulator (3+ axis)?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79AC10A-2616-764B-A42B-589E0F0D81F0}"/>
              </a:ext>
            </a:extLst>
          </p:cNvPr>
          <p:cNvSpPr/>
          <p:nvPr/>
        </p:nvSpPr>
        <p:spPr>
          <a:xfrm>
            <a:off x="795835" y="3410693"/>
            <a:ext cx="2033517" cy="559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BC1C66-F71D-614E-825C-73A0ECBAF795}"/>
              </a:ext>
            </a:extLst>
          </p:cNvPr>
          <p:cNvSpPr txBox="1"/>
          <p:nvPr/>
        </p:nvSpPr>
        <p:spPr>
          <a:xfrm>
            <a:off x="940273" y="3490417"/>
            <a:ext cx="1744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Autonomous Mobile Robot (AMR)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5BCA3B-8EB1-E94F-BD31-23A746A153D4}"/>
              </a:ext>
            </a:extLst>
          </p:cNvPr>
          <p:cNvSpPr/>
          <p:nvPr/>
        </p:nvSpPr>
        <p:spPr>
          <a:xfrm>
            <a:off x="4465090" y="4239794"/>
            <a:ext cx="2033517" cy="559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AEAFD-3EB4-7F4A-9D80-80FFE918B2FE}"/>
              </a:ext>
            </a:extLst>
          </p:cNvPr>
          <p:cNvSpPr txBox="1"/>
          <p:nvPr/>
        </p:nvSpPr>
        <p:spPr>
          <a:xfrm>
            <a:off x="4609528" y="4319518"/>
            <a:ext cx="1744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Automated Guided Vehicle (AGV)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3C597-B3DB-8B4B-86B2-A7EE977C9EBE}"/>
              </a:ext>
            </a:extLst>
          </p:cNvPr>
          <p:cNvSpPr txBox="1"/>
          <p:nvPr/>
        </p:nvSpPr>
        <p:spPr>
          <a:xfrm>
            <a:off x="3711053" y="1255173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3161C-3A69-6A4C-92BD-E60C7F4A7159}"/>
              </a:ext>
            </a:extLst>
          </p:cNvPr>
          <p:cNvSpPr txBox="1"/>
          <p:nvPr/>
        </p:nvSpPr>
        <p:spPr>
          <a:xfrm>
            <a:off x="3741759" y="2469857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7127434-4085-3547-9B0F-26F02A7A090D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4428699" y="2033516"/>
            <a:ext cx="2513462" cy="4571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6D2D32-97AE-2E46-BEB1-6B140C98B92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4428699" y="2490715"/>
            <a:ext cx="2513462" cy="7710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BA4860-AA0E-C24A-8D29-D80C51C0DFCB}"/>
              </a:ext>
            </a:extLst>
          </p:cNvPr>
          <p:cNvSpPr txBox="1"/>
          <p:nvPr/>
        </p:nvSpPr>
        <p:spPr>
          <a:xfrm>
            <a:off x="4209194" y="316178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FB6D5-8DA6-AE42-880A-40C9483A472B}"/>
              </a:ext>
            </a:extLst>
          </p:cNvPr>
          <p:cNvSpPr txBox="1"/>
          <p:nvPr/>
        </p:nvSpPr>
        <p:spPr>
          <a:xfrm>
            <a:off x="4392313" y="1682490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9492-AFC2-BA4E-9CF5-26D7161DBEC1}"/>
              </a:ext>
            </a:extLst>
          </p:cNvPr>
          <p:cNvSpPr txBox="1"/>
          <p:nvPr/>
        </p:nvSpPr>
        <p:spPr>
          <a:xfrm>
            <a:off x="4421878" y="2968386"/>
            <a:ext cx="68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1AA1C81-78DF-8446-A283-C1CBA0B98A7C}"/>
              </a:ext>
            </a:extLst>
          </p:cNvPr>
          <p:cNvCxnSpPr>
            <a:cxnSpLocks/>
            <a:stCxn id="14" idx="2"/>
            <a:endCxn id="25" idx="1"/>
          </p:cNvCxnSpPr>
          <p:nvPr/>
        </p:nvCxnSpPr>
        <p:spPr>
          <a:xfrm rot="16200000" flipH="1">
            <a:off x="3725892" y="3780374"/>
            <a:ext cx="780089" cy="6983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Diamond 47">
            <a:extLst>
              <a:ext uri="{FF2B5EF4-FFF2-40B4-BE49-F238E27FC236}">
                <a16:creationId xmlns:a16="http://schemas.microsoft.com/office/drawing/2014/main" id="{2F3CEAE5-7F70-9C4C-BA89-4EC1A88CDF37}"/>
              </a:ext>
            </a:extLst>
          </p:cNvPr>
          <p:cNvSpPr/>
          <p:nvPr/>
        </p:nvSpPr>
        <p:spPr>
          <a:xfrm>
            <a:off x="1139304" y="4250140"/>
            <a:ext cx="1323833" cy="955343"/>
          </a:xfrm>
          <a:prstGeom prst="diamon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2D9A3-FE78-C240-9446-27904A0169E7}"/>
              </a:ext>
            </a:extLst>
          </p:cNvPr>
          <p:cNvSpPr txBox="1"/>
          <p:nvPr/>
        </p:nvSpPr>
        <p:spPr>
          <a:xfrm>
            <a:off x="1384972" y="4539241"/>
            <a:ext cx="89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Attachment Type?</a:t>
            </a: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E49266C3-D89A-8A4D-9768-CA96316B4369}"/>
              </a:ext>
            </a:extLst>
          </p:cNvPr>
          <p:cNvSpPr/>
          <p:nvPr/>
        </p:nvSpPr>
        <p:spPr>
          <a:xfrm>
            <a:off x="4856328" y="5079241"/>
            <a:ext cx="1323833" cy="955343"/>
          </a:xfrm>
          <a:prstGeom prst="diamon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685C3-5061-B248-9139-1A16DA5FD9A1}"/>
              </a:ext>
            </a:extLst>
          </p:cNvPr>
          <p:cNvSpPr txBox="1"/>
          <p:nvPr/>
        </p:nvSpPr>
        <p:spPr>
          <a:xfrm>
            <a:off x="5101996" y="5368342"/>
            <a:ext cx="89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Attachment Type?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58DB41-A4B0-1949-92DC-D5F009F4470A}"/>
              </a:ext>
            </a:extLst>
          </p:cNvPr>
          <p:cNvSpPr/>
          <p:nvPr/>
        </p:nvSpPr>
        <p:spPr>
          <a:xfrm>
            <a:off x="-90131" y="5488673"/>
            <a:ext cx="1161197" cy="559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13C509-6083-9244-A31F-72FED168549E}"/>
              </a:ext>
            </a:extLst>
          </p:cNvPr>
          <p:cNvSpPr txBox="1"/>
          <p:nvPr/>
        </p:nvSpPr>
        <p:spPr>
          <a:xfrm>
            <a:off x="54307" y="5638796"/>
            <a:ext cx="87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IMR Type 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60B069-E509-E347-9D78-07CAFB6DE39E}"/>
              </a:ext>
            </a:extLst>
          </p:cNvPr>
          <p:cNvSpPr/>
          <p:nvPr/>
        </p:nvSpPr>
        <p:spPr>
          <a:xfrm>
            <a:off x="1301940" y="5488673"/>
            <a:ext cx="1161197" cy="559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C673B-537E-954E-8522-4FBD1006136F}"/>
              </a:ext>
            </a:extLst>
          </p:cNvPr>
          <p:cNvSpPr txBox="1"/>
          <p:nvPr/>
        </p:nvSpPr>
        <p:spPr>
          <a:xfrm>
            <a:off x="1446378" y="5638796"/>
            <a:ext cx="87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IMR Type 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C70533-0C8F-0A43-9C2B-6668CF70E74E}"/>
              </a:ext>
            </a:extLst>
          </p:cNvPr>
          <p:cNvSpPr/>
          <p:nvPr/>
        </p:nvSpPr>
        <p:spPr>
          <a:xfrm>
            <a:off x="2693453" y="5488673"/>
            <a:ext cx="1161197" cy="5595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A1D5C1-12F6-8C48-A3D5-C6AA9E5F609E}"/>
              </a:ext>
            </a:extLst>
          </p:cNvPr>
          <p:cNvSpPr txBox="1"/>
          <p:nvPr/>
        </p:nvSpPr>
        <p:spPr>
          <a:xfrm>
            <a:off x="2837891" y="5638796"/>
            <a:ext cx="87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IMR Type C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65D4E4B-E0FE-344E-BC4A-225EEE0B4CBE}"/>
              </a:ext>
            </a:extLst>
          </p:cNvPr>
          <p:cNvSpPr/>
          <p:nvPr/>
        </p:nvSpPr>
        <p:spPr>
          <a:xfrm>
            <a:off x="1148123" y="6423652"/>
            <a:ext cx="1473958" cy="3957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C40EF-0CF4-534E-B6BA-707C38216DFB}"/>
              </a:ext>
            </a:extLst>
          </p:cNvPr>
          <p:cNvSpPr txBox="1"/>
          <p:nvPr/>
        </p:nvSpPr>
        <p:spPr>
          <a:xfrm>
            <a:off x="1148123" y="6432976"/>
            <a:ext cx="162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Industrial Mobile Robot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ANSI/RIA R15.08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2E7D4A8-DFA2-6C44-A9E6-D5535F8062F6}"/>
              </a:ext>
            </a:extLst>
          </p:cNvPr>
          <p:cNvSpPr/>
          <p:nvPr/>
        </p:nvSpPr>
        <p:spPr>
          <a:xfrm>
            <a:off x="4299044" y="6330282"/>
            <a:ext cx="2113128" cy="3957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8570CC-E7A1-2C47-869A-54873F5328C1}"/>
              </a:ext>
            </a:extLst>
          </p:cNvPr>
          <p:cNvSpPr txBox="1"/>
          <p:nvPr/>
        </p:nvSpPr>
        <p:spPr>
          <a:xfrm>
            <a:off x="4321220" y="6325957"/>
            <a:ext cx="232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Automated Guided Vehicle (AGV)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ANSI/TSDF B56.5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0404BCB-6726-DE49-877A-15E551BCABE3}"/>
              </a:ext>
            </a:extLst>
          </p:cNvPr>
          <p:cNvSpPr/>
          <p:nvPr/>
        </p:nvSpPr>
        <p:spPr>
          <a:xfrm>
            <a:off x="6458800" y="6313518"/>
            <a:ext cx="1613279" cy="3957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3DDAC0-D00F-A241-B53F-91A9317C64D0}"/>
              </a:ext>
            </a:extLst>
          </p:cNvPr>
          <p:cNvSpPr txBox="1"/>
          <p:nvPr/>
        </p:nvSpPr>
        <p:spPr>
          <a:xfrm>
            <a:off x="6458800" y="6313518"/>
            <a:ext cx="162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Industrial Robot (System)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ANSI/RIA R15.06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1DFC1D9-EB19-E344-8CB8-2069A4419B10}"/>
              </a:ext>
            </a:extLst>
          </p:cNvPr>
          <p:cNvSpPr/>
          <p:nvPr/>
        </p:nvSpPr>
        <p:spPr>
          <a:xfrm>
            <a:off x="8144871" y="6305828"/>
            <a:ext cx="806924" cy="3957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AEF7A-B7B4-244E-94D8-8698F56443F8}"/>
              </a:ext>
            </a:extLst>
          </p:cNvPr>
          <p:cNvSpPr txBox="1"/>
          <p:nvPr/>
        </p:nvSpPr>
        <p:spPr>
          <a:xfrm>
            <a:off x="8265994" y="6319054"/>
            <a:ext cx="68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9D74791-FA40-E643-8612-96F89D240F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8249" y="1530257"/>
            <a:ext cx="5490102" cy="4076420"/>
          </a:xfrm>
          <a:prstGeom prst="bentConnector3">
            <a:avLst>
              <a:gd name="adj1" fmla="val -2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94ACF7-078E-E44C-B2C7-59596A31AC99}"/>
              </a:ext>
            </a:extLst>
          </p:cNvPr>
          <p:cNvSpPr txBox="1"/>
          <p:nvPr/>
        </p:nvSpPr>
        <p:spPr>
          <a:xfrm>
            <a:off x="7103661" y="2964272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EC2D22-4F59-AD4C-AEB1-80932D89F779}"/>
              </a:ext>
            </a:extLst>
          </p:cNvPr>
          <p:cNvSpPr txBox="1"/>
          <p:nvPr/>
        </p:nvSpPr>
        <p:spPr>
          <a:xfrm>
            <a:off x="8120843" y="1965278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E34EDD-C6F9-EB48-BDCC-5BBD56B3EACC}"/>
              </a:ext>
            </a:extLst>
          </p:cNvPr>
          <p:cNvCxnSpPr>
            <a:stCxn id="21" idx="3"/>
          </p:cNvCxnSpPr>
          <p:nvPr/>
        </p:nvCxnSpPr>
        <p:spPr>
          <a:xfrm flipV="1">
            <a:off x="8265994" y="2490714"/>
            <a:ext cx="2823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88FAE0-50E5-3A45-8CE9-0218CC4633A7}"/>
              </a:ext>
            </a:extLst>
          </p:cNvPr>
          <p:cNvCxnSpPr>
            <a:stCxn id="21" idx="2"/>
            <a:endCxn id="64" idx="0"/>
          </p:cNvCxnSpPr>
          <p:nvPr/>
        </p:nvCxnSpPr>
        <p:spPr>
          <a:xfrm rot="5400000">
            <a:off x="5766032" y="4475472"/>
            <a:ext cx="3345132" cy="3309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25618AB-29A5-BA4F-90A9-6991377C99A7}"/>
              </a:ext>
            </a:extLst>
          </p:cNvPr>
          <p:cNvCxnSpPr>
            <a:stCxn id="14" idx="1"/>
            <a:endCxn id="23" idx="0"/>
          </p:cNvCxnSpPr>
          <p:nvPr/>
        </p:nvCxnSpPr>
        <p:spPr>
          <a:xfrm rot="10800000" flipV="1">
            <a:off x="1812594" y="3261813"/>
            <a:ext cx="1292272" cy="1488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37E716-617A-944C-9B5F-87D1516C6BC8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 flipH="1">
            <a:off x="1801221" y="3970251"/>
            <a:ext cx="11373" cy="27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F06435-00CE-A64B-B947-7AF8E9C81ACB}"/>
              </a:ext>
            </a:extLst>
          </p:cNvPr>
          <p:cNvCxnSpPr>
            <a:stCxn id="25" idx="2"/>
            <a:endCxn id="50" idx="0"/>
          </p:cNvCxnSpPr>
          <p:nvPr/>
        </p:nvCxnSpPr>
        <p:spPr>
          <a:xfrm>
            <a:off x="5481849" y="4799352"/>
            <a:ext cx="36396" cy="27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6ADE56-2C25-A849-A63E-EA9A579402E9}"/>
              </a:ext>
            </a:extLst>
          </p:cNvPr>
          <p:cNvCxnSpPr>
            <a:stCxn id="48" idx="2"/>
            <a:endCxn id="54" idx="0"/>
          </p:cNvCxnSpPr>
          <p:nvPr/>
        </p:nvCxnSpPr>
        <p:spPr>
          <a:xfrm>
            <a:off x="1801221" y="5205483"/>
            <a:ext cx="81318" cy="283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76DA104A-26D7-BA4A-BDF4-F84E94245964}"/>
              </a:ext>
            </a:extLst>
          </p:cNvPr>
          <p:cNvCxnSpPr>
            <a:stCxn id="48" idx="1"/>
            <a:endCxn id="52" idx="0"/>
          </p:cNvCxnSpPr>
          <p:nvPr/>
        </p:nvCxnSpPr>
        <p:spPr>
          <a:xfrm rot="10800000" flipV="1">
            <a:off x="490468" y="4727811"/>
            <a:ext cx="648836" cy="7608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BB5C010-07D8-CC41-870B-19449B9BABB2}"/>
              </a:ext>
            </a:extLst>
          </p:cNvPr>
          <p:cNvCxnSpPr>
            <a:stCxn id="48" idx="3"/>
            <a:endCxn id="56" idx="0"/>
          </p:cNvCxnSpPr>
          <p:nvPr/>
        </p:nvCxnSpPr>
        <p:spPr>
          <a:xfrm>
            <a:off x="2463137" y="4727812"/>
            <a:ext cx="810915" cy="7608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C1AC3A5-4981-6A41-B56D-7236E2902A06}"/>
              </a:ext>
            </a:extLst>
          </p:cNvPr>
          <p:cNvCxnSpPr>
            <a:stCxn id="50" idx="1"/>
            <a:endCxn id="56" idx="3"/>
          </p:cNvCxnSpPr>
          <p:nvPr/>
        </p:nvCxnSpPr>
        <p:spPr>
          <a:xfrm rot="10800000" flipV="1">
            <a:off x="3854650" y="5556912"/>
            <a:ext cx="1001678" cy="2115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6EAFCDE-0908-244A-A43A-FB7B65FDBD9C}"/>
              </a:ext>
            </a:extLst>
          </p:cNvPr>
          <p:cNvCxnSpPr>
            <a:stCxn id="50" idx="2"/>
            <a:endCxn id="62" idx="0"/>
          </p:cNvCxnSpPr>
          <p:nvPr/>
        </p:nvCxnSpPr>
        <p:spPr>
          <a:xfrm rot="5400000">
            <a:off x="5354361" y="6162072"/>
            <a:ext cx="291373" cy="363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41F78112-AF31-2142-A154-5468A6FE078B}"/>
              </a:ext>
            </a:extLst>
          </p:cNvPr>
          <p:cNvCxnSpPr>
            <a:stCxn id="50" idx="3"/>
            <a:endCxn id="62" idx="0"/>
          </p:cNvCxnSpPr>
          <p:nvPr/>
        </p:nvCxnSpPr>
        <p:spPr>
          <a:xfrm flipH="1">
            <a:off x="5481849" y="5556913"/>
            <a:ext cx="698312" cy="769044"/>
          </a:xfrm>
          <a:prstGeom prst="bentConnector4">
            <a:avLst>
              <a:gd name="adj1" fmla="val -32736"/>
              <a:gd name="adj2" fmla="val 810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8F0C95C-1F04-DF44-9326-CB175A0E024B}"/>
              </a:ext>
            </a:extLst>
          </p:cNvPr>
          <p:cNvCxnSpPr>
            <a:stCxn id="52" idx="2"/>
            <a:endCxn id="60" idx="1"/>
          </p:cNvCxnSpPr>
          <p:nvPr/>
        </p:nvCxnSpPr>
        <p:spPr>
          <a:xfrm rot="16200000" flipH="1">
            <a:off x="526895" y="6011803"/>
            <a:ext cx="584800" cy="6576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5BE20AED-F465-004F-8317-2A0B91A6085D}"/>
              </a:ext>
            </a:extLst>
          </p:cNvPr>
          <p:cNvCxnSpPr>
            <a:stCxn id="54" idx="2"/>
            <a:endCxn id="60" idx="0"/>
          </p:cNvCxnSpPr>
          <p:nvPr/>
        </p:nvCxnSpPr>
        <p:spPr>
          <a:xfrm rot="16200000" flipH="1">
            <a:off x="1730118" y="6200652"/>
            <a:ext cx="384745" cy="79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095F2B1F-090A-3B4D-A625-0E467D573F31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2733006" y="6091985"/>
            <a:ext cx="584800" cy="4972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4161C85-D58C-FA4D-9333-CF5C04651E98}"/>
              </a:ext>
            </a:extLst>
          </p:cNvPr>
          <p:cNvSpPr txBox="1"/>
          <p:nvPr/>
        </p:nvSpPr>
        <p:spPr>
          <a:xfrm>
            <a:off x="3771326" y="3773146"/>
            <a:ext cx="78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Guided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575262-29C7-9848-A273-5F25FE9DD226}"/>
              </a:ext>
            </a:extLst>
          </p:cNvPr>
          <p:cNvSpPr txBox="1"/>
          <p:nvPr/>
        </p:nvSpPr>
        <p:spPr>
          <a:xfrm>
            <a:off x="1781033" y="2971591"/>
            <a:ext cx="104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B4FF6D-4EBB-584D-A83A-176B802F0B78}"/>
              </a:ext>
            </a:extLst>
          </p:cNvPr>
          <p:cNvSpPr txBox="1"/>
          <p:nvPr/>
        </p:nvSpPr>
        <p:spPr>
          <a:xfrm>
            <a:off x="429620" y="4446150"/>
            <a:ext cx="78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7FD53A-2C00-F44F-A8AC-7365F1869E48}"/>
              </a:ext>
            </a:extLst>
          </p:cNvPr>
          <p:cNvSpPr txBox="1"/>
          <p:nvPr/>
        </p:nvSpPr>
        <p:spPr>
          <a:xfrm>
            <a:off x="1833920" y="5185596"/>
            <a:ext cx="78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25A7F57-CCDE-2348-A307-1AC427306786}"/>
              </a:ext>
            </a:extLst>
          </p:cNvPr>
          <p:cNvSpPr txBox="1"/>
          <p:nvPr/>
        </p:nvSpPr>
        <p:spPr>
          <a:xfrm>
            <a:off x="2395608" y="4431586"/>
            <a:ext cx="116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BF52369-76BB-3C45-8D7D-9C87BD8DB4F5}"/>
              </a:ext>
            </a:extLst>
          </p:cNvPr>
          <p:cNvSpPr txBox="1"/>
          <p:nvPr/>
        </p:nvSpPr>
        <p:spPr>
          <a:xfrm>
            <a:off x="4008603" y="5277023"/>
            <a:ext cx="116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Manipulator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071768-8A0A-514F-A4C9-CEADC27B7715}"/>
              </a:ext>
            </a:extLst>
          </p:cNvPr>
          <p:cNvSpPr txBox="1"/>
          <p:nvPr/>
        </p:nvSpPr>
        <p:spPr>
          <a:xfrm>
            <a:off x="4931389" y="6023474"/>
            <a:ext cx="78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F30A521-9935-3F40-8FA5-ED147EDC7DAC}"/>
              </a:ext>
            </a:extLst>
          </p:cNvPr>
          <p:cNvSpPr txBox="1"/>
          <p:nvPr/>
        </p:nvSpPr>
        <p:spPr>
          <a:xfrm>
            <a:off x="6117038" y="5277023"/>
            <a:ext cx="78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9570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A – Industrial AMR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84120" cy="4407616"/>
          </a:xfrm>
        </p:spPr>
        <p:txBody>
          <a:bodyPr/>
          <a:lstStyle/>
          <a:p>
            <a:r>
              <a:rPr lang="en-US" dirty="0"/>
              <a:t>AMR Type A: Autonomous mobile robot (AMR); no attachment(s).</a:t>
            </a:r>
          </a:p>
        </p:txBody>
      </p:sp>
      <p:pic>
        <p:nvPicPr>
          <p:cNvPr id="6" name="Picture 5" descr="A picture containing small, sitting, table, car&#10;&#10;Description automatically generated">
            <a:extLst>
              <a:ext uri="{FF2B5EF4-FFF2-40B4-BE49-F238E27FC236}">
                <a16:creationId xmlns:a16="http://schemas.microsoft.com/office/drawing/2014/main" id="{9648A581-5332-6040-AD40-A10D1233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3"/>
          <a:stretch/>
        </p:blipFill>
        <p:spPr>
          <a:xfrm>
            <a:off x="964478" y="3052973"/>
            <a:ext cx="2326888" cy="1828800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4472C043-F508-E347-BA0C-2F02566CA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3" r="18397"/>
          <a:stretch/>
        </p:blipFill>
        <p:spPr>
          <a:xfrm>
            <a:off x="4963580" y="4751795"/>
            <a:ext cx="2424166" cy="1828800"/>
          </a:xfrm>
          <a:prstGeom prst="rect">
            <a:avLst/>
          </a:prstGeom>
        </p:spPr>
      </p:pic>
      <p:pic>
        <p:nvPicPr>
          <p:cNvPr id="10" name="Picture 9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48871456-C23C-7A41-BD83-B8EA6EB80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9" r="11497"/>
          <a:stretch/>
        </p:blipFill>
        <p:spPr>
          <a:xfrm>
            <a:off x="2388358" y="4886633"/>
            <a:ext cx="2424166" cy="1828800"/>
          </a:xfrm>
          <a:prstGeom prst="rect">
            <a:avLst/>
          </a:prstGeom>
        </p:spPr>
      </p:pic>
      <p:pic>
        <p:nvPicPr>
          <p:cNvPr id="12" name="Picture 11" descr="A picture containing sitting, indoor, table, computer&#10;&#10;Description automatically generated">
            <a:extLst>
              <a:ext uri="{FF2B5EF4-FFF2-40B4-BE49-F238E27FC236}">
                <a16:creationId xmlns:a16="http://schemas.microsoft.com/office/drawing/2014/main" id="{B2C33D18-1691-CC41-BEB2-C6B5E71B8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5" r="4599"/>
          <a:stretch/>
        </p:blipFill>
        <p:spPr>
          <a:xfrm>
            <a:off x="3366894" y="3052973"/>
            <a:ext cx="1860504" cy="1828800"/>
          </a:xfrm>
          <a:prstGeom prst="rect">
            <a:avLst/>
          </a:prstGeom>
        </p:spPr>
      </p:pic>
      <p:pic>
        <p:nvPicPr>
          <p:cNvPr id="14" name="Picture 13" descr="A picture containing indoor, luggage, small, sitting&#10;&#10;Description automatically generated">
            <a:extLst>
              <a:ext uri="{FF2B5EF4-FFF2-40B4-BE49-F238E27FC236}">
                <a16:creationId xmlns:a16="http://schemas.microsoft.com/office/drawing/2014/main" id="{53A4B900-E5D6-394E-85C7-B2EC145D3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2" t="19699" r="6339"/>
          <a:stretch/>
        </p:blipFill>
        <p:spPr>
          <a:xfrm>
            <a:off x="5351856" y="3052973"/>
            <a:ext cx="2473433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BF143-6C36-F144-BA76-50FDD4E9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AAC7DC8-8019-9345-BDE6-DC115EA370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A – Industrial AMR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4626269" cy="4407616"/>
          </a:xfrm>
        </p:spPr>
        <p:txBody>
          <a:bodyPr/>
          <a:lstStyle/>
          <a:p>
            <a:r>
              <a:rPr lang="en-US" dirty="0"/>
              <a:t>Key Characteristic: Autonomous navigation and mobility </a:t>
            </a:r>
          </a:p>
          <a:p>
            <a:r>
              <a:rPr lang="en-US" dirty="0"/>
              <a:t>Must it have wheels?</a:t>
            </a:r>
          </a:p>
          <a:p>
            <a:pPr lvl="1"/>
            <a:r>
              <a:rPr lang="en-US" dirty="0"/>
              <a:t>No. The ANSI standard is silent on the mode of mobility</a:t>
            </a:r>
          </a:p>
          <a:p>
            <a:r>
              <a:rPr lang="en-US" dirty="0"/>
              <a:t>What if it has a tow hook? </a:t>
            </a:r>
          </a:p>
          <a:p>
            <a:pPr lvl="1"/>
            <a:r>
              <a:rPr lang="en-US" dirty="0"/>
              <a:t>Then it is an IMR Type B: ANY capability BEYOND autonomous navigation and mobility</a:t>
            </a:r>
          </a:p>
        </p:txBody>
      </p:sp>
      <p:pic>
        <p:nvPicPr>
          <p:cNvPr id="5" name="Online Media 4" descr="New dog-like robot from Boston Dynamics can open doors">
            <a:hlinkClick r:id="" action="ppaction://media"/>
            <a:extLst>
              <a:ext uri="{FF2B5EF4-FFF2-40B4-BE49-F238E27FC236}">
                <a16:creationId xmlns:a16="http://schemas.microsoft.com/office/drawing/2014/main" id="{E580C929-4FE9-BF46-A00B-B90DE7C1D2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37985" y="2807174"/>
            <a:ext cx="4299690" cy="27005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71105-4027-754B-A7F9-0DCF1F0C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5173B8A-EBEE-5246-BE53-7A38B5EE35A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B – AMR with Attachments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E8785C-7938-404D-848A-57D65E61E856}"/>
              </a:ext>
            </a:extLst>
          </p:cNvPr>
          <p:cNvGrpSpPr/>
          <p:nvPr/>
        </p:nvGrpSpPr>
        <p:grpSpPr>
          <a:xfrm>
            <a:off x="838880" y="2173406"/>
            <a:ext cx="7220471" cy="4173945"/>
            <a:chOff x="920767" y="2514600"/>
            <a:chExt cx="7220471" cy="4173945"/>
          </a:xfrm>
        </p:grpSpPr>
        <p:pic>
          <p:nvPicPr>
            <p:cNvPr id="11" name="Picture 10" descr="A picture containing building, indoor, bus, sitting&#10;&#10;Description automatically generated">
              <a:extLst>
                <a:ext uri="{FF2B5EF4-FFF2-40B4-BE49-F238E27FC236}">
                  <a16:creationId xmlns:a16="http://schemas.microsoft.com/office/drawing/2014/main" id="{D8FE62F5-D686-B64F-9B35-AB6D930A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6488" y="2514600"/>
              <a:ext cx="1214750" cy="1828800"/>
            </a:xfrm>
            <a:prstGeom prst="rect">
              <a:avLst/>
            </a:prstGeom>
          </p:spPr>
        </p:pic>
        <p:pic>
          <p:nvPicPr>
            <p:cNvPr id="16" name="Picture 15" descr="A picture containing orange, transport, road, sitting&#10;&#10;Description automatically generated">
              <a:extLst>
                <a:ext uri="{FF2B5EF4-FFF2-40B4-BE49-F238E27FC236}">
                  <a16:creationId xmlns:a16="http://schemas.microsoft.com/office/drawing/2014/main" id="{FEADB120-F101-7C4A-A693-CFA2D6BD8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0243" y="2514600"/>
              <a:ext cx="2297969" cy="1828800"/>
            </a:xfrm>
            <a:prstGeom prst="rect">
              <a:avLst/>
            </a:prstGeom>
          </p:spPr>
        </p:pic>
        <p:pic>
          <p:nvPicPr>
            <p:cNvPr id="18" name="Picture 17" descr="A picture containing road, building, truck, car&#10;&#10;Description automatically generated">
              <a:extLst>
                <a:ext uri="{FF2B5EF4-FFF2-40B4-BE49-F238E27FC236}">
                  <a16:creationId xmlns:a16="http://schemas.microsoft.com/office/drawing/2014/main" id="{835CDF13-DAE6-7946-9C64-73B03C565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767" y="2514600"/>
              <a:ext cx="3251200" cy="1828800"/>
            </a:xfrm>
            <a:prstGeom prst="rect">
              <a:avLst/>
            </a:prstGeom>
          </p:spPr>
        </p:pic>
        <p:pic>
          <p:nvPicPr>
            <p:cNvPr id="20" name="Picture 19" descr="A picture containing road, indoor, table, computer&#10;&#10;Description automatically generated">
              <a:extLst>
                <a:ext uri="{FF2B5EF4-FFF2-40B4-BE49-F238E27FC236}">
                  <a16:creationId xmlns:a16="http://schemas.microsoft.com/office/drawing/2014/main" id="{5BCC7952-C6A4-764B-B27B-3559341B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7600" y="4643845"/>
              <a:ext cx="6502400" cy="2044700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03045-82AE-A041-8915-1FD2594B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C65784A-721B-A54F-AB9A-5514D62D4AC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0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B – AMR with Attachments</a:t>
            </a:r>
          </a:p>
        </p:txBody>
      </p:sp>
      <p:pic>
        <p:nvPicPr>
          <p:cNvPr id="4" name="Picture 3" descr="A picture containing indoor, computer, table, desk&#10;&#10;Description automatically generated">
            <a:extLst>
              <a:ext uri="{FF2B5EF4-FFF2-40B4-BE49-F238E27FC236}">
                <a16:creationId xmlns:a16="http://schemas.microsoft.com/office/drawing/2014/main" id="{4E2731A7-AB77-C347-9795-651EFC9A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89" y="2332203"/>
            <a:ext cx="2438400" cy="1828800"/>
          </a:xfrm>
          <a:prstGeom prst="rect">
            <a:avLst/>
          </a:prstGeom>
        </p:spPr>
      </p:pic>
      <p:pic>
        <p:nvPicPr>
          <p:cNvPr id="6" name="Picture 5" descr="A picture containing indoor, table, window, sitting&#10;&#10;Description automatically generated">
            <a:extLst>
              <a:ext uri="{FF2B5EF4-FFF2-40B4-BE49-F238E27FC236}">
                <a16:creationId xmlns:a16="http://schemas.microsoft.com/office/drawing/2014/main" id="{2A219DB1-6663-654F-8A17-1BB604FCD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1" r="27960"/>
          <a:stretch/>
        </p:blipFill>
        <p:spPr>
          <a:xfrm>
            <a:off x="7640557" y="2283933"/>
            <a:ext cx="1321910" cy="1828800"/>
          </a:xfrm>
          <a:prstGeom prst="rect">
            <a:avLst/>
          </a:prstGeom>
        </p:spPr>
      </p:pic>
      <p:pic>
        <p:nvPicPr>
          <p:cNvPr id="8" name="Picture 7" descr="A picture containing indoor, table, room, sitting&#10;&#10;Description automatically generated">
            <a:extLst>
              <a:ext uri="{FF2B5EF4-FFF2-40B4-BE49-F238E27FC236}">
                <a16:creationId xmlns:a16="http://schemas.microsoft.com/office/drawing/2014/main" id="{6D70DA20-731C-C44C-91F3-6D908192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3" y="2332203"/>
            <a:ext cx="2336800" cy="1828800"/>
          </a:xfrm>
          <a:prstGeom prst="rect">
            <a:avLst/>
          </a:prstGeom>
        </p:spPr>
      </p:pic>
      <p:pic>
        <p:nvPicPr>
          <p:cNvPr id="13" name="Picture 12" descr="A picture containing truck, table, sitting, parked&#10;&#10;Description automatically generated">
            <a:extLst>
              <a:ext uri="{FF2B5EF4-FFF2-40B4-BE49-F238E27FC236}">
                <a16:creationId xmlns:a16="http://schemas.microsoft.com/office/drawing/2014/main" id="{56AEE217-EA9D-7F49-8C25-F496A9764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098" y="4255560"/>
            <a:ext cx="2743200" cy="1828800"/>
          </a:xfrm>
          <a:prstGeom prst="rect">
            <a:avLst/>
          </a:prstGeom>
        </p:spPr>
      </p:pic>
      <p:pic>
        <p:nvPicPr>
          <p:cNvPr id="15" name="Picture 14" descr="A picture containing scene, library, indoor, table&#10;&#10;Description automatically generated">
            <a:extLst>
              <a:ext uri="{FF2B5EF4-FFF2-40B4-BE49-F238E27FC236}">
                <a16:creationId xmlns:a16="http://schemas.microsoft.com/office/drawing/2014/main" id="{0823972A-C7EA-9F4D-B6F9-497351045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173" y="2289663"/>
            <a:ext cx="2336800" cy="1828800"/>
          </a:xfrm>
          <a:prstGeom prst="rect">
            <a:avLst/>
          </a:prstGeom>
        </p:spPr>
      </p:pic>
      <p:pic>
        <p:nvPicPr>
          <p:cNvPr id="19" name="Picture 18" descr="A picture containing indoor, table, food, filled&#10;&#10;Description automatically generated">
            <a:extLst>
              <a:ext uri="{FF2B5EF4-FFF2-40B4-BE49-F238E27FC236}">
                <a16:creationId xmlns:a16="http://schemas.microsoft.com/office/drawing/2014/main" id="{7AC3AE9F-2373-3742-81C7-BB13B5BDF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822" y="4255560"/>
            <a:ext cx="3251200" cy="1828800"/>
          </a:xfrm>
          <a:prstGeom prst="rect">
            <a:avLst/>
          </a:prstGeom>
        </p:spPr>
      </p:pic>
      <p:pic>
        <p:nvPicPr>
          <p:cNvPr id="23" name="Picture 22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9C6672D7-2377-7A4E-A203-723E1AD76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1" y="4255560"/>
            <a:ext cx="2757562" cy="182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9C5EA-A7B3-054B-87E0-99872462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16C99B9-39F0-5344-90BB-C8F1B8DCCAD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3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B – AMR with Attachments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4421553" cy="4407616"/>
          </a:xfrm>
        </p:spPr>
        <p:txBody>
          <a:bodyPr/>
          <a:lstStyle/>
          <a:p>
            <a:r>
              <a:rPr lang="en-US" dirty="0"/>
              <a:t>Autonomous navigation and mobility PLUS an Attachment (that is NOT a manipulator) </a:t>
            </a:r>
          </a:p>
          <a:p>
            <a:pPr lvl="1"/>
            <a:r>
              <a:rPr lang="en-US" dirty="0"/>
              <a:t>ANY capability BEYOND autonomous navigation and mobility </a:t>
            </a:r>
          </a:p>
          <a:p>
            <a:pPr lvl="1"/>
            <a:r>
              <a:rPr lang="en-US" dirty="0"/>
              <a:t>… EXCEPT for a manipulator (robot arm) (that would make it a Type 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2C3F4-57DA-B945-83A8-69796F2E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1" r="15368"/>
          <a:stretch/>
        </p:blipFill>
        <p:spPr>
          <a:xfrm>
            <a:off x="4749421" y="2074460"/>
            <a:ext cx="4018788" cy="40113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4DBD-4B52-E342-B0A5-CAB75774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D253EA8-0D61-5544-807C-3DD50E03C2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4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C – Mobile Manipulator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D56E1E-6066-4740-BC3B-E19A7B71E947}"/>
              </a:ext>
            </a:extLst>
          </p:cNvPr>
          <p:cNvGrpSpPr/>
          <p:nvPr/>
        </p:nvGrpSpPr>
        <p:grpSpPr>
          <a:xfrm>
            <a:off x="0" y="2941599"/>
            <a:ext cx="9144000" cy="2286000"/>
            <a:chOff x="0" y="2941599"/>
            <a:chExt cx="9144000" cy="2286000"/>
          </a:xfrm>
        </p:grpSpPr>
        <p:pic>
          <p:nvPicPr>
            <p:cNvPr id="4" name="Picture 3" descr="A picture containing indoor, table, small, sitting&#10;&#10;Description automatically generated">
              <a:extLst>
                <a:ext uri="{FF2B5EF4-FFF2-40B4-BE49-F238E27FC236}">
                  <a16:creationId xmlns:a16="http://schemas.microsoft.com/office/drawing/2014/main" id="{5F4486EE-8633-274B-A3D6-87496C38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0" y="2941599"/>
              <a:ext cx="4064000" cy="2286000"/>
            </a:xfrm>
            <a:prstGeom prst="rect">
              <a:avLst/>
            </a:prstGeom>
          </p:spPr>
        </p:pic>
        <p:pic>
          <p:nvPicPr>
            <p:cNvPr id="6" name="Picture 5" descr="A picture containing building, road, truck, person&#10;&#10;Description automatically generated">
              <a:extLst>
                <a:ext uri="{FF2B5EF4-FFF2-40B4-BE49-F238E27FC236}">
                  <a16:creationId xmlns:a16="http://schemas.microsoft.com/office/drawing/2014/main" id="{F972FB98-52E1-C94C-8DAF-774890F2D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535"/>
            <a:stretch/>
          </p:blipFill>
          <p:spPr>
            <a:xfrm>
              <a:off x="2226896" y="2941599"/>
              <a:ext cx="3168091" cy="2286000"/>
            </a:xfrm>
            <a:prstGeom prst="rect">
              <a:avLst/>
            </a:prstGeom>
          </p:spPr>
        </p:pic>
        <p:pic>
          <p:nvPicPr>
            <p:cNvPr id="8" name="Picture 7" descr="A picture containing indoor, table, person, items&#10;&#10;Description automatically generated">
              <a:extLst>
                <a:ext uri="{FF2B5EF4-FFF2-40B4-BE49-F238E27FC236}">
                  <a16:creationId xmlns:a16="http://schemas.microsoft.com/office/drawing/2014/main" id="{5B6CFBC1-34B2-6C45-AC96-E617AFEB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941599"/>
              <a:ext cx="2461846" cy="2286000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05F1F-B5FB-B14B-8085-B8A62471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DCEE964-DD3C-194E-8D5A-9F0F5ACD391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5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IMR Type C – Mobile Manipulators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4421553" cy="4407616"/>
          </a:xfrm>
        </p:spPr>
        <p:txBody>
          <a:bodyPr/>
          <a:lstStyle/>
          <a:p>
            <a:r>
              <a:rPr lang="en-US" dirty="0"/>
              <a:t>Key Characteristic: Autonomous navigation and mobility PLUS a manipulator (robot arm)</a:t>
            </a:r>
          </a:p>
          <a:p>
            <a:pPr lvl="1"/>
            <a:r>
              <a:rPr lang="en-US" dirty="0"/>
              <a:t>What if it has 2 manipulators?</a:t>
            </a:r>
          </a:p>
          <a:p>
            <a:pPr lvl="2"/>
            <a:r>
              <a:rPr lang="en-US" dirty="0"/>
              <a:t>Still a Type C; at least 1 manipulator</a:t>
            </a:r>
          </a:p>
          <a:p>
            <a:pPr lvl="1"/>
            <a:r>
              <a:rPr lang="en-US" dirty="0"/>
              <a:t>What if it has some other attachment(s) in addition to the manipulator, e.g., how hook?</a:t>
            </a:r>
          </a:p>
          <a:p>
            <a:pPr lvl="2"/>
            <a:r>
              <a:rPr lang="en-US" dirty="0"/>
              <a:t>Still a Type C</a:t>
            </a:r>
          </a:p>
        </p:txBody>
      </p:sp>
      <p:pic>
        <p:nvPicPr>
          <p:cNvPr id="5" name="Picture 4" descr="A picture containing building, road, truck, person&#10;&#10;Description automatically generated">
            <a:extLst>
              <a:ext uri="{FF2B5EF4-FFF2-40B4-BE49-F238E27FC236}">
                <a16:creationId xmlns:a16="http://schemas.microsoft.com/office/drawing/2014/main" id="{1C0B2AD6-1663-674C-B7B5-8046FFA16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18"/>
          <a:stretch/>
        </p:blipFill>
        <p:spPr>
          <a:xfrm>
            <a:off x="4683807" y="2670583"/>
            <a:ext cx="4460193" cy="32384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BB6C-5C32-2846-A9BC-3CD8DBB4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1FA1872-5F36-234B-8EC2-E92FCC26359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8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 IMRs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256574" cy="4407616"/>
          </a:xfrm>
        </p:spPr>
        <p:txBody>
          <a:bodyPr/>
          <a:lstStyle/>
          <a:p>
            <a:r>
              <a:rPr lang="en-US" dirty="0"/>
              <a:t>AGV without a manipulator as its Attachment</a:t>
            </a:r>
          </a:p>
          <a:p>
            <a:pPr lvl="1"/>
            <a:r>
              <a:rPr lang="en-US" dirty="0"/>
              <a:t>Fork Trucks (including autonomous fork trucks)</a:t>
            </a:r>
          </a:p>
          <a:p>
            <a:pPr lvl="1"/>
            <a:r>
              <a:rPr lang="en-US" dirty="0"/>
              <a:t>AGV with ANY other attachments, so long as they are NOT manipulators (robot arms)</a:t>
            </a:r>
          </a:p>
          <a:p>
            <a:pPr lvl="1"/>
            <a:r>
              <a:rPr lang="en-US" dirty="0"/>
              <a:t>See B56.5 for safety requirements for these machines</a:t>
            </a:r>
          </a:p>
          <a:p>
            <a:r>
              <a:rPr lang="en-US" dirty="0"/>
              <a:t>Manipulator (robot arm; ‘industrial robot’ per R15.06) if it is fixed in place while operating in automatic mode</a:t>
            </a:r>
          </a:p>
          <a:p>
            <a:pPr lvl="1"/>
            <a:r>
              <a:rPr lang="en-US" dirty="0"/>
              <a:t>This includes when being moved by a mobile platform IF stowed a unpowered (payload) during transport</a:t>
            </a:r>
          </a:p>
          <a:p>
            <a:pPr lvl="1"/>
            <a:r>
              <a:rPr lang="en-US" dirty="0"/>
              <a:t>See R15.06 for safety requirements for these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23BF3-8A08-E842-ACF4-DD47A491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1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Robots are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NOT from the future</a:t>
            </a:r>
          </a:p>
          <a:p>
            <a:r>
              <a:rPr lang="en-US" dirty="0"/>
              <a:t>NOT beings of free will</a:t>
            </a:r>
          </a:p>
          <a:p>
            <a:r>
              <a:rPr lang="en-US" dirty="0"/>
              <a:t>NOT yet capable of complying with Asimov’s 3 Laws:</a:t>
            </a:r>
          </a:p>
          <a:p>
            <a:pPr lvl="1"/>
            <a:r>
              <a:rPr lang="en-US" dirty="0"/>
              <a:t>1. A robot may not injure a human being or, through inaction, allow a human being to come to harm</a:t>
            </a:r>
          </a:p>
          <a:p>
            <a:pPr lvl="1"/>
            <a:r>
              <a:rPr lang="en-US" dirty="0"/>
              <a:t>2. A robot must obey orders given it by human beings except where such orders would conflict with the first law</a:t>
            </a:r>
          </a:p>
          <a:p>
            <a:pPr lvl="1"/>
            <a:r>
              <a:rPr lang="en-US" dirty="0"/>
              <a:t>3. A robot must protect its own existence as long as such protection does not conflict with the First or Second laws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33399-47CE-B246-BBC3-56E1D2C0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C72EE1A-FBD5-AA4F-9DC7-E20F66739E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Robotics Applications</a:t>
            </a:r>
            <a:br>
              <a:rPr lang="en-US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256574" cy="4407616"/>
          </a:xfrm>
        </p:spPr>
        <p:txBody>
          <a:bodyPr/>
          <a:lstStyle/>
          <a:p>
            <a:r>
              <a:rPr lang="en-US" dirty="0">
                <a:hlinkClick r:id="rId2"/>
              </a:rPr>
              <a:t>Boston Dynamics 1</a:t>
            </a:r>
            <a:endParaRPr lang="en-US" dirty="0"/>
          </a:p>
          <a:p>
            <a:r>
              <a:rPr lang="en-US" dirty="0">
                <a:hlinkClick r:id="rId3"/>
              </a:rPr>
              <a:t>Boston Dynamics 2</a:t>
            </a:r>
            <a:endParaRPr lang="en-US" dirty="0"/>
          </a:p>
          <a:p>
            <a:r>
              <a:rPr lang="en-US" dirty="0">
                <a:hlinkClick r:id="rId4"/>
              </a:rPr>
              <a:t>Amazon smart warehouse (2 min version)</a:t>
            </a:r>
            <a:endParaRPr lang="en-US" dirty="0"/>
          </a:p>
          <a:p>
            <a:r>
              <a:rPr lang="en-US" dirty="0">
                <a:hlinkClick r:id="rId5"/>
              </a:rPr>
              <a:t>Amazon smart warehouse (10 min version)</a:t>
            </a:r>
            <a:endParaRPr lang="en-US" dirty="0"/>
          </a:p>
          <a:p>
            <a:r>
              <a:rPr lang="en-US" dirty="0">
                <a:hlinkClick r:id="rId6"/>
              </a:rPr>
              <a:t>AGV vs AMR </a:t>
            </a:r>
            <a:endParaRPr lang="en-US" dirty="0"/>
          </a:p>
          <a:p>
            <a:r>
              <a:rPr lang="en-US" dirty="0">
                <a:hlinkClick r:id="rId7"/>
              </a:rPr>
              <a:t>Automatic loading system (3 min)</a:t>
            </a:r>
            <a:endParaRPr lang="en-US" dirty="0"/>
          </a:p>
          <a:p>
            <a:r>
              <a:rPr lang="en-US" dirty="0">
                <a:hlinkClick r:id="rId8"/>
              </a:rPr>
              <a:t>Construction robotics (8 min)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23BF3-8A08-E842-ACF4-DD47A491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be realistic &amp; talk about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Robots are automated machinery</a:t>
            </a:r>
          </a:p>
          <a:p>
            <a:pPr lvl="1"/>
            <a:r>
              <a:rPr lang="en-US" dirty="0"/>
              <a:t>There are NO emotions</a:t>
            </a:r>
          </a:p>
          <a:p>
            <a:pPr lvl="1"/>
            <a:r>
              <a:rPr lang="en-US" dirty="0"/>
              <a:t>There are no arbitrary motions or actions – they only respond to</a:t>
            </a:r>
          </a:p>
          <a:p>
            <a:pPr lvl="2"/>
            <a:r>
              <a:rPr lang="en-US" dirty="0"/>
              <a:t>Their programs</a:t>
            </a:r>
          </a:p>
          <a:p>
            <a:pPr lvl="2"/>
            <a:r>
              <a:rPr lang="en-US" dirty="0"/>
              <a:t>The state (on, off, high, low) of their inputs</a:t>
            </a:r>
          </a:p>
          <a:p>
            <a:pPr lvl="2"/>
            <a:r>
              <a:rPr lang="en-US" dirty="0"/>
              <a:t>Interference (cybersecurity, EMI, RFI, power fluctuations)</a:t>
            </a:r>
          </a:p>
          <a:p>
            <a:pPr lvl="3"/>
            <a:r>
              <a:rPr lang="en-US" dirty="0"/>
              <a:t>Keep in mind that interferences risks are lessened due to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CCDA2-706F-D142-BCB3-7AA82F14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C508D55-60A2-FE4F-A17A-A140E22586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3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be realistic &amp; talk about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They are programmed to perform tasks</a:t>
            </a:r>
          </a:p>
          <a:p>
            <a:pPr lvl="1"/>
            <a:r>
              <a:rPr lang="en-US" dirty="0"/>
              <a:t>Some programming requires a high degree of technical skills, as in ‘coding’ skills – real computer-language type skills</a:t>
            </a:r>
          </a:p>
          <a:p>
            <a:pPr lvl="1"/>
            <a:r>
              <a:rPr lang="en-US" dirty="0"/>
              <a:t>Some are easier to program because the difficulty or complexity is ‘under the hood’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3D96C-4B2B-8E44-BD65-B86F45CF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2" y="4511624"/>
            <a:ext cx="3925627" cy="215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D5AEC-9105-C349-A016-030FDE02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004" y="4067408"/>
            <a:ext cx="3471081" cy="260331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F73EE-EED7-FF4D-A70A-CC3FBC0D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B0103F2-95E5-B348-AA0F-FDF31FE0D5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Motivational statistics – for healthcare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256574" cy="4407616"/>
          </a:xfrm>
        </p:spPr>
        <p:txBody>
          <a:bodyPr/>
          <a:lstStyle/>
          <a:p>
            <a:r>
              <a:rPr lang="en-US" dirty="0"/>
              <a:t>Healthcare in the US comprises 18% of the GDP, larger than any other sector of the economy. </a:t>
            </a:r>
          </a:p>
          <a:p>
            <a:pPr lvl="1"/>
            <a:r>
              <a:rPr lang="en-US" dirty="0"/>
              <a:t>In-patient care accounts for 1/3 of the total, ~ $1 trillion</a:t>
            </a:r>
          </a:p>
          <a:p>
            <a:pPr lvl="1"/>
            <a:r>
              <a:rPr lang="en-US" dirty="0"/>
              <a:t>Highly labor intensive, 12% of the US workforce directly employed (related industries excluded, such as medical device manufacturers)</a:t>
            </a:r>
          </a:p>
          <a:p>
            <a:r>
              <a:rPr lang="en-US" dirty="0"/>
              <a:t>20% of the world’s population has a motor, cognitive or sensory impairment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23BF3-8A08-E842-ACF4-DD47A491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256574" cy="4407616"/>
          </a:xfrm>
        </p:spPr>
        <p:txBody>
          <a:bodyPr/>
          <a:lstStyle/>
          <a:p>
            <a:r>
              <a:rPr lang="en-US" dirty="0"/>
              <a:t>Robotics is poised to have even larger transformational impacts</a:t>
            </a:r>
          </a:p>
          <a:p>
            <a:r>
              <a:rPr lang="en-US" dirty="0"/>
              <a:t>1 million robotics minimally invasive surgical procedures each year, annual increase of 18%</a:t>
            </a:r>
          </a:p>
          <a:p>
            <a:pPr lvl="1"/>
            <a:r>
              <a:rPr lang="en-US" dirty="0"/>
              <a:t>MIT-Manus</a:t>
            </a:r>
          </a:p>
          <a:p>
            <a:pPr lvl="1"/>
            <a:r>
              <a:rPr lang="en-US" dirty="0" err="1"/>
              <a:t>Lokomat</a:t>
            </a:r>
            <a:endParaRPr lang="en-US" dirty="0"/>
          </a:p>
          <a:p>
            <a:pPr lvl="1"/>
            <a:r>
              <a:rPr lang="en-US" dirty="0" err="1"/>
              <a:t>Proficio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23BF3-8A08-E842-ACF4-DD47A491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256574" cy="4407616"/>
          </a:xfrm>
        </p:spPr>
        <p:txBody>
          <a:bodyPr/>
          <a:lstStyle/>
          <a:p>
            <a:r>
              <a:rPr lang="en-US" dirty="0"/>
              <a:t>The population of US continues to age</a:t>
            </a:r>
          </a:p>
          <a:p>
            <a:pPr lvl="1"/>
            <a:r>
              <a:rPr lang="en-US" dirty="0"/>
              <a:t>In 2030, 21% will be 65+, as opposed to 15% in 2018</a:t>
            </a:r>
          </a:p>
          <a:p>
            <a:pPr lvl="1"/>
            <a:r>
              <a:rPr lang="en-US" dirty="0"/>
              <a:t>In 2060, 25% will be over 65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23BF3-8A08-E842-ACF4-DD47A491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FDBA7-712B-4948-A4B1-A8732C96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3596682"/>
            <a:ext cx="5607050" cy="29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an industrial robot?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8511332" cy="4407616"/>
          </a:xfrm>
        </p:spPr>
        <p:txBody>
          <a:bodyPr/>
          <a:lstStyle/>
          <a:p>
            <a:r>
              <a:rPr lang="en-US" dirty="0"/>
              <a:t>Automatically controlled, reprogrammable (key difference from industrial automation)</a:t>
            </a:r>
          </a:p>
          <a:p>
            <a:r>
              <a:rPr lang="en-US" dirty="0"/>
              <a:t>Multi-purpose manipulator </a:t>
            </a:r>
          </a:p>
          <a:p>
            <a:r>
              <a:rPr lang="en-US" dirty="0"/>
              <a:t>Programmable in 3 or more axes</a:t>
            </a:r>
          </a:p>
          <a:p>
            <a:pPr lvl="1"/>
            <a:r>
              <a:rPr lang="en-US" dirty="0"/>
              <a:t>Fixed in place or </a:t>
            </a:r>
            <a:r>
              <a:rPr lang="en-US" u="sng" dirty="0"/>
              <a:t>fixed to a mobile platform</a:t>
            </a:r>
          </a:p>
          <a:p>
            <a:r>
              <a:rPr lang="en-US" dirty="0"/>
              <a:t>For use in automation application in an industrial environment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3AD23-087E-7F4B-84BB-93AB9227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B85A5BE-BB8D-F14C-B696-10C15D02CB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43399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57336</TotalTime>
  <Words>1377</Words>
  <Application>Microsoft Office PowerPoint</Application>
  <PresentationFormat>On-screen Show (4:3)</PresentationFormat>
  <Paragraphs>246</Paragraphs>
  <Slides>30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PNE Theme Slide Deck</vt:lpstr>
      <vt:lpstr>Introduction to Robot Safety: What You Need to Know About Robotics &amp; Safety Standards</vt:lpstr>
      <vt:lpstr>Remember this, or this or this…</vt:lpstr>
      <vt:lpstr>Robots are …</vt:lpstr>
      <vt:lpstr>Let’s be realistic &amp; talk about NOW!</vt:lpstr>
      <vt:lpstr>Let’s be realistic &amp; talk about NOW!</vt:lpstr>
      <vt:lpstr>Motivational statistics – for healthcare </vt:lpstr>
      <vt:lpstr>Motivational statistics</vt:lpstr>
      <vt:lpstr>Motivational statistics</vt:lpstr>
      <vt:lpstr>What is an industrial robot?</vt:lpstr>
      <vt:lpstr>What is an industrial robot?</vt:lpstr>
      <vt:lpstr>Industrial Robots</vt:lpstr>
      <vt:lpstr>Are there other robots?</vt:lpstr>
      <vt:lpstr>Terminology for INDUSTRIAL robotics…</vt:lpstr>
      <vt:lpstr>Who is addressed by robot safety standards?</vt:lpstr>
      <vt:lpstr>ISO/TS 15066:2016</vt:lpstr>
      <vt:lpstr>Supplemental Safety Documents</vt:lpstr>
      <vt:lpstr>Supplemental Safety Documents</vt:lpstr>
      <vt:lpstr>PowerPoint Presentation</vt:lpstr>
      <vt:lpstr>Standard ‘Special’ words</vt:lpstr>
      <vt:lpstr>Industrial Mobile Robot (IMR) – R15.08</vt:lpstr>
      <vt:lpstr>PowerPoint Presentation</vt:lpstr>
      <vt:lpstr>IMR Type A – Industrial AMR</vt:lpstr>
      <vt:lpstr>IMR Type A – Industrial AMR</vt:lpstr>
      <vt:lpstr>IMR Type B – AMR with Attachments</vt:lpstr>
      <vt:lpstr>IMR Type B – AMR with Attachments</vt:lpstr>
      <vt:lpstr>IMR Type B – AMR with Attachments</vt:lpstr>
      <vt:lpstr>IMR Type C – Mobile Manipulator </vt:lpstr>
      <vt:lpstr>IMR Type C – Mobile Manipulators</vt:lpstr>
      <vt:lpstr>NOT IMRs</vt:lpstr>
      <vt:lpstr>Industrial Robotics Applications 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Hu,Boyi</cp:lastModifiedBy>
  <cp:revision>911</cp:revision>
  <cp:lastPrinted>2014-01-31T19:29:42Z</cp:lastPrinted>
  <dcterms:created xsi:type="dcterms:W3CDTF">2013-09-18T13:46:37Z</dcterms:created>
  <dcterms:modified xsi:type="dcterms:W3CDTF">2023-12-07T22:41:41Z</dcterms:modified>
</cp:coreProperties>
</file>